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58" r:id="rId4"/>
    <p:sldId id="259" r:id="rId5"/>
    <p:sldId id="260" r:id="rId6"/>
    <p:sldId id="261"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1"/>
  </p:normalViewPr>
  <p:slideViewPr>
    <p:cSldViewPr snapToGrid="0">
      <p:cViewPr varScale="1">
        <p:scale>
          <a:sx n="84" d="100"/>
          <a:sy n="84" d="100"/>
        </p:scale>
        <p:origin x="1640"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3/4/26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7844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3/4/26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29297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3/4/26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68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3/4/26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67848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3/4/26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62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3/4/26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1809933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3/4/26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294500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3/4/26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283076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3/4/26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80055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3/4/26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282503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3/4/26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116298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3/4/26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0078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D5884F-1648-7CE1-81D9-C70463C348E3}"/>
              </a:ext>
            </a:extLst>
          </p:cNvPr>
          <p:cNvPicPr>
            <a:picLocks noChangeAspect="1"/>
          </p:cNvPicPr>
          <p:nvPr/>
        </p:nvPicPr>
        <p:blipFill>
          <a:blip r:embed="rId4"/>
          <a:srcRect t="6064" b="3574"/>
          <a:stretch>
            <a:fillRect/>
          </a:stretch>
        </p:blipFill>
        <p:spPr>
          <a:xfrm>
            <a:off x="20" y="10"/>
            <a:ext cx="12191979" cy="6857989"/>
          </a:xfrm>
          <a:prstGeom prst="rect">
            <a:avLst/>
          </a:prstGeom>
        </p:spPr>
      </p:pic>
      <p:sp>
        <p:nvSpPr>
          <p:cNvPr id="20" name="Rectangle 19">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C80155A-BBF5-497D-2809-ABA5CD330C41}"/>
              </a:ext>
            </a:extLst>
          </p:cNvPr>
          <p:cNvSpPr>
            <a:spLocks noGrp="1"/>
          </p:cNvSpPr>
          <p:nvPr>
            <p:ph type="ctrTitle"/>
          </p:nvPr>
        </p:nvSpPr>
        <p:spPr>
          <a:xfrm>
            <a:off x="640080" y="914400"/>
            <a:ext cx="4892948" cy="3427867"/>
          </a:xfrm>
        </p:spPr>
        <p:txBody>
          <a:bodyPr anchor="t">
            <a:normAutofit/>
          </a:bodyPr>
          <a:lstStyle/>
          <a:p>
            <a:pPr>
              <a:lnSpc>
                <a:spcPct val="90000"/>
              </a:lnSpc>
            </a:pPr>
            <a:r>
              <a:rPr lang="fr-CA" sz="3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Les consommateurs sont-ils prêts à sacrifier une partie de leur vie privée en échange d’une expérience plus personnalisée </a:t>
            </a:r>
            <a:br>
              <a:rPr lang="fr-CA" sz="3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fr-FR" sz="3400" dirty="0">
              <a:solidFill>
                <a:srgbClr val="FFFFFF"/>
              </a:solidFill>
            </a:endParaRPr>
          </a:p>
        </p:txBody>
      </p:sp>
      <p:sp>
        <p:nvSpPr>
          <p:cNvPr id="3" name="Sous-titre 2">
            <a:extLst>
              <a:ext uri="{FF2B5EF4-FFF2-40B4-BE49-F238E27FC236}">
                <a16:creationId xmlns:a16="http://schemas.microsoft.com/office/drawing/2014/main" id="{DF0F837F-29AE-18BD-7123-74487B37AC7E}"/>
              </a:ext>
            </a:extLst>
          </p:cNvPr>
          <p:cNvSpPr>
            <a:spLocks noGrp="1"/>
          </p:cNvSpPr>
          <p:nvPr>
            <p:ph type="subTitle" idx="1"/>
          </p:nvPr>
        </p:nvSpPr>
        <p:spPr>
          <a:xfrm>
            <a:off x="650970" y="5253051"/>
            <a:ext cx="4892948" cy="812923"/>
          </a:xfrm>
        </p:spPr>
        <p:txBody>
          <a:bodyPr anchor="t">
            <a:normAutofit/>
          </a:bodyPr>
          <a:lstStyle/>
          <a:p>
            <a:endParaRPr lang="fr-FR">
              <a:solidFill>
                <a:srgbClr val="FFFFFF"/>
              </a:solidFill>
            </a:endParaRPr>
          </a:p>
        </p:txBody>
      </p:sp>
      <p:cxnSp>
        <p:nvCxnSpPr>
          <p:cNvPr id="22" name="Straight Connector 21">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Audio 11">
            <a:extLst>
              <a:ext uri="{FF2B5EF4-FFF2-40B4-BE49-F238E27FC236}">
                <a16:creationId xmlns:a16="http://schemas.microsoft.com/office/drawing/2014/main" id="{3610CAE4-02BB-F94F-4B30-2B52BC7615F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123323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156"/>
    </mc:Choice>
    <mc:Fallback xmlns="">
      <p:transition spd="slow" advTm="14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E1A7D60-D327-7583-19EC-5371D57DE656}"/>
              </a:ext>
            </a:extLst>
          </p:cNvPr>
          <p:cNvPicPr>
            <a:picLocks noGrp="1" noChangeAspect="1"/>
          </p:cNvPicPr>
          <p:nvPr>
            <p:ph idx="1"/>
          </p:nvPr>
        </p:nvPicPr>
        <p:blipFill>
          <a:blip r:embed="rId4"/>
          <a:srcRect t="6064" b="3574"/>
          <a:stretch>
            <a:fillRect/>
          </a:stretch>
        </p:blipFill>
        <p:spPr>
          <a:xfrm>
            <a:off x="20" y="10"/>
            <a:ext cx="12191979" cy="6857989"/>
          </a:xfrm>
          <a:prstGeom prst="rect">
            <a:avLst/>
          </a:prstGeom>
        </p:spPr>
      </p:pic>
      <p:sp>
        <p:nvSpPr>
          <p:cNvPr id="19" name="Rectangle 18">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96DEA9-072C-3BD0-4FEE-4D1ADF8BEA54}"/>
              </a:ext>
            </a:extLst>
          </p:cNvPr>
          <p:cNvSpPr>
            <a:spLocks noGrp="1"/>
          </p:cNvSpPr>
          <p:nvPr>
            <p:ph type="title"/>
          </p:nvPr>
        </p:nvSpPr>
        <p:spPr>
          <a:xfrm>
            <a:off x="640079" y="914401"/>
            <a:ext cx="11247121" cy="1227220"/>
          </a:xfrm>
        </p:spPr>
        <p:txBody>
          <a:bodyPr vert="horz" lIns="91440" tIns="45720" rIns="91440" bIns="45720" rtlCol="0" anchor="t">
            <a:normAutofit fontScale="90000"/>
          </a:bodyPr>
          <a:lstStyle/>
          <a:p>
            <a:r>
              <a:rPr lang="en-US" sz="5400" dirty="0">
                <a:solidFill>
                  <a:srgbClr val="FFFFFF"/>
                </a:solidFill>
              </a:rPr>
              <a:t>En quoi </a:t>
            </a:r>
            <a:r>
              <a:rPr lang="en-US" sz="5400" dirty="0" err="1">
                <a:solidFill>
                  <a:srgbClr val="FFFFFF"/>
                </a:solidFill>
              </a:rPr>
              <a:t>consiste</a:t>
            </a:r>
            <a:r>
              <a:rPr lang="en-US" sz="5400" dirty="0">
                <a:solidFill>
                  <a:srgbClr val="FFFFFF"/>
                </a:solidFill>
              </a:rPr>
              <a:t> la </a:t>
            </a:r>
            <a:r>
              <a:rPr lang="en-US" sz="5400" dirty="0" err="1">
                <a:solidFill>
                  <a:srgbClr val="FFFFFF"/>
                </a:solidFill>
              </a:rPr>
              <a:t>personnalisation</a:t>
            </a:r>
            <a:r>
              <a:rPr lang="en-US" sz="5400" dirty="0">
                <a:solidFill>
                  <a:srgbClr val="FFFFFF"/>
                </a:solidFill>
              </a:rPr>
              <a:t> </a:t>
            </a:r>
            <a:endParaRPr lang="en-US" sz="5400" b="1" kern="1200" dirty="0">
              <a:solidFill>
                <a:srgbClr val="FFFFFF"/>
              </a:solidFill>
              <a:latin typeface="+mj-lt"/>
              <a:ea typeface="+mj-ea"/>
              <a:cs typeface="+mj-cs"/>
            </a:endParaRPr>
          </a:p>
        </p:txBody>
      </p:sp>
      <p:cxnSp>
        <p:nvCxnSpPr>
          <p:cNvPr id="20"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A28554C0-53A5-A415-D6CB-8B116A19D0AA}"/>
              </a:ext>
            </a:extLst>
          </p:cNvPr>
          <p:cNvSpPr txBox="1"/>
          <p:nvPr/>
        </p:nvSpPr>
        <p:spPr>
          <a:xfrm>
            <a:off x="723209" y="2033337"/>
            <a:ext cx="10478191" cy="2862322"/>
          </a:xfrm>
          <a:prstGeom prst="rect">
            <a:avLst/>
          </a:prstGeom>
          <a:noFill/>
        </p:spPr>
        <p:txBody>
          <a:bodyPr wrap="square" rtlCol="0">
            <a:spAutoFit/>
          </a:bodyPr>
          <a:lstStyle/>
          <a:p>
            <a:pPr marL="285750" indent="-285750">
              <a:buFontTx/>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La personnalisation numérique est le processus qui consiste en la création d’une expérience numérique personnalisée pour un consommateur individuel. La personnalisation utilise des données propres à chaque consommateur afin de modifier ce qu’il voit. Cela peut inclure le contenu affiché, les fonctionnalités disponibles, les recommandations, la mise en page, les messages et les offres spéciales. Plutôt que d’adopter une approche uniforme, elle rend chaque expérience unique</a:t>
            </a:r>
            <a:r>
              <a:rPr lang="fr-CA" dirty="0">
                <a:effectLst/>
              </a:rPr>
              <a:t> </a:t>
            </a:r>
          </a:p>
          <a:p>
            <a:endParaRPr lang="fr-CA" dirty="0">
              <a:effectLst/>
            </a:endParaRPr>
          </a:p>
          <a:p>
            <a:pPr marL="285750" indent="-285750">
              <a:buFontTx/>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Plusieurs types de données sont utilisées afin d’en arriver à une personnalisation intéressante. Par exemple, des données démographiques, des comportements liés aux achats précédents ou aux pages consultées, des préférences et des données contextuelles telles que la localisation et le moment de la journée sont toutes des sources de data qui sont utiles aux entreprises</a:t>
            </a:r>
            <a:r>
              <a:rPr lang="fr-CA" dirty="0">
                <a:effectLst/>
              </a:rPr>
              <a:t> </a:t>
            </a:r>
            <a:endParaRPr lang="fr-FR" dirty="0"/>
          </a:p>
        </p:txBody>
      </p:sp>
      <p:pic>
        <p:nvPicPr>
          <p:cNvPr id="8" name="Audio 7">
            <a:extLst>
              <a:ext uri="{FF2B5EF4-FFF2-40B4-BE49-F238E27FC236}">
                <a16:creationId xmlns:a16="http://schemas.microsoft.com/office/drawing/2014/main" id="{FEB37E14-C3A2-C84F-F21C-653E59263B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026447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4113"/>
    </mc:Choice>
    <mc:Fallback xmlns="">
      <p:transition spd="slow" advTm="641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40C9F86-0351-7E9F-5868-CBA8AAAE0666}"/>
              </a:ext>
            </a:extLst>
          </p:cNvPr>
          <p:cNvPicPr>
            <a:picLocks noGrp="1" noChangeAspect="1"/>
          </p:cNvPicPr>
          <p:nvPr>
            <p:ph idx="1"/>
          </p:nvPr>
        </p:nvPicPr>
        <p:blipFill>
          <a:blip r:embed="rId4"/>
          <a:srcRect t="6064" b="3574"/>
          <a:stretch>
            <a:fillRect/>
          </a:stretch>
        </p:blipFill>
        <p:spPr>
          <a:xfrm>
            <a:off x="20" y="10"/>
            <a:ext cx="12191979" cy="6857989"/>
          </a:xfrm>
          <a:prstGeom prst="rect">
            <a:avLst/>
          </a:prstGeom>
        </p:spPr>
      </p:pic>
      <p:sp>
        <p:nvSpPr>
          <p:cNvPr id="13" name="Rectangle 12">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7B357BD-FABF-00B7-89E6-C989B7FEA9DC}"/>
              </a:ext>
            </a:extLst>
          </p:cNvPr>
          <p:cNvSpPr>
            <a:spLocks noGrp="1"/>
          </p:cNvSpPr>
          <p:nvPr>
            <p:ph type="title"/>
          </p:nvPr>
        </p:nvSpPr>
        <p:spPr>
          <a:xfrm>
            <a:off x="100022" y="228601"/>
            <a:ext cx="11991955" cy="971550"/>
          </a:xfrm>
        </p:spPr>
        <p:txBody>
          <a:bodyPr vert="horz" lIns="91440" tIns="45720" rIns="91440" bIns="45720" rtlCol="0" anchor="t">
            <a:noAutofit/>
          </a:bodyPr>
          <a:lstStyle/>
          <a:p>
            <a:r>
              <a:rPr lang="en-US" sz="3600" b="1" kern="1200" dirty="0">
                <a:solidFill>
                  <a:srgbClr val="FFFFFF"/>
                </a:solidFill>
                <a:latin typeface="+mj-lt"/>
                <a:ea typeface="+mj-ea"/>
                <a:cs typeface="+mj-cs"/>
              </a:rPr>
              <a:t>Les </a:t>
            </a:r>
            <a:r>
              <a:rPr lang="en-US" sz="3600" b="1" kern="1200" dirty="0" err="1">
                <a:solidFill>
                  <a:srgbClr val="FFFFFF"/>
                </a:solidFill>
                <a:latin typeface="+mj-lt"/>
                <a:ea typeface="+mj-ea"/>
                <a:cs typeface="+mj-cs"/>
              </a:rPr>
              <a:t>avis</a:t>
            </a:r>
            <a:r>
              <a:rPr lang="en-US" sz="3600" b="1" kern="1200" dirty="0">
                <a:solidFill>
                  <a:srgbClr val="FFFFFF"/>
                </a:solidFill>
                <a:latin typeface="+mj-lt"/>
                <a:ea typeface="+mj-ea"/>
                <a:cs typeface="+mj-cs"/>
              </a:rPr>
              <a:t> des </a:t>
            </a:r>
            <a:r>
              <a:rPr lang="en-US" sz="3600" b="1" kern="1200" dirty="0" err="1">
                <a:solidFill>
                  <a:srgbClr val="FFFFFF"/>
                </a:solidFill>
                <a:latin typeface="+mj-lt"/>
                <a:ea typeface="+mj-ea"/>
                <a:cs typeface="+mj-cs"/>
              </a:rPr>
              <a:t>consommateurs</a:t>
            </a:r>
            <a:r>
              <a:rPr lang="en-US" sz="3600" b="1" kern="1200" dirty="0">
                <a:solidFill>
                  <a:srgbClr val="FFFFFF"/>
                </a:solidFill>
                <a:latin typeface="+mj-lt"/>
                <a:ea typeface="+mj-ea"/>
                <a:cs typeface="+mj-cs"/>
              </a:rPr>
              <a:t> sur la </a:t>
            </a:r>
            <a:r>
              <a:rPr lang="en-US" sz="3600" b="1" kern="1200" dirty="0" err="1">
                <a:solidFill>
                  <a:srgbClr val="FFFFFF"/>
                </a:solidFill>
                <a:latin typeface="+mj-lt"/>
                <a:ea typeface="+mj-ea"/>
                <a:cs typeface="+mj-cs"/>
              </a:rPr>
              <a:t>personnalisation</a:t>
            </a:r>
            <a:endParaRPr lang="en-US" sz="3600" b="1" kern="1200" dirty="0">
              <a:solidFill>
                <a:srgbClr val="FFFFFF"/>
              </a:solidFill>
              <a:latin typeface="+mj-lt"/>
              <a:ea typeface="+mj-ea"/>
              <a:cs typeface="+mj-cs"/>
            </a:endParaRP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07CD2A31-2682-6BEB-7E3C-D9103887468C}"/>
              </a:ext>
            </a:extLst>
          </p:cNvPr>
          <p:cNvSpPr txBox="1"/>
          <p:nvPr/>
        </p:nvSpPr>
        <p:spPr>
          <a:xfrm>
            <a:off x="185738" y="1614488"/>
            <a:ext cx="11644312" cy="3693319"/>
          </a:xfrm>
          <a:prstGeom prst="rect">
            <a:avLst/>
          </a:prstGeom>
          <a:noFill/>
        </p:spPr>
        <p:txBody>
          <a:bodyPr wrap="square" rtlCol="0">
            <a:spAutoFit/>
          </a:bodyPr>
          <a:lstStyle/>
          <a:p>
            <a:pPr marL="285750" indent="-285750">
              <a:buFontTx/>
              <a:buChar char="-"/>
            </a:pPr>
            <a:r>
              <a:rPr lang="fr-FR" dirty="0"/>
              <a:t>Les consommateurs sont bien conscients des effets positifs de la personnalisation : découverte de produits et de marques, expérience et offre en fonction de leurs besoins et désirs, accélère leur processus d’achat</a:t>
            </a:r>
          </a:p>
          <a:p>
            <a:pPr marL="285750" indent="-285750">
              <a:buFontTx/>
              <a:buChar char="-"/>
            </a:pPr>
            <a:endParaRPr lang="fr-FR" dirty="0"/>
          </a:p>
          <a:p>
            <a:pPr marL="285750" indent="-285750">
              <a:buFontTx/>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Cela dit, 70% des consommateurs affirment que la personnalisation basée sur leurs comportements d’achats améliore leur expérience d’achat </a:t>
            </a:r>
          </a:p>
          <a:p>
            <a:pPr marL="285750" indent="-285750">
              <a:buFontTx/>
              <a:buChar char="-"/>
            </a:pPr>
            <a:endParaRPr lang="fr-CA" dirty="0">
              <a:latin typeface="Calibri" panose="020F0502020204030204" pitchFamily="34" charset="0"/>
              <a:cs typeface="Times New Roman" panose="02020603050405020304" pitchFamily="18" charset="0"/>
            </a:endParaRPr>
          </a:p>
          <a:p>
            <a:pPr marL="285750" indent="-285750">
              <a:buFontTx/>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On démontre aussi qu’une bonne partie de la population, soit précisément 46%, ressent une hausse de loyauté envers une entreprise qui est en mesure de leur procurer une expérience digitale positive </a:t>
            </a:r>
          </a:p>
          <a:p>
            <a:pPr marL="285750" indent="-285750">
              <a:buFontTx/>
              <a:buChar char="-"/>
            </a:pPr>
            <a:endParaRPr lang="fr-CA" dirty="0">
              <a:latin typeface="Calibri" panose="020F0502020204030204" pitchFamily="34" charset="0"/>
              <a:cs typeface="Times New Roman" panose="02020603050405020304" pitchFamily="18" charset="0"/>
            </a:endParaRPr>
          </a:p>
          <a:p>
            <a:pPr marL="285750" indent="-285750">
              <a:buFontTx/>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De plus, on peut remarquer que les consommateurs sont prêts à dépenser de plus grandes sommes d’argent chez une entreprise qui leur offre une personnalisation </a:t>
            </a:r>
          </a:p>
          <a:p>
            <a:pPr marL="285750" indent="-285750">
              <a:buFontTx/>
              <a:buChar char="-"/>
            </a:pPr>
            <a:endParaRPr lang="fr-CA" dirty="0">
              <a:latin typeface="Calibri" panose="020F0502020204030204" pitchFamily="34" charset="0"/>
              <a:cs typeface="Times New Roman" panose="02020603050405020304" pitchFamily="18" charset="0"/>
            </a:endParaRPr>
          </a:p>
          <a:p>
            <a:pPr marL="285750" indent="-285750">
              <a:buFontTx/>
              <a:buChar char="-"/>
            </a:pPr>
            <a:r>
              <a:rPr lang="fr-CA" dirty="0">
                <a:latin typeface="Calibri" panose="020F0502020204030204" pitchFamily="34" charset="0"/>
                <a:cs typeface="Times New Roman" panose="02020603050405020304" pitchFamily="18" charset="0"/>
              </a:rPr>
              <a:t>En somme, on peut dire qu’ils apprécient bénéficier de la personnalisation </a:t>
            </a:r>
            <a:endParaRPr lang="fr-FR" dirty="0"/>
          </a:p>
        </p:txBody>
      </p:sp>
      <p:pic>
        <p:nvPicPr>
          <p:cNvPr id="10" name="Audio 9">
            <a:extLst>
              <a:ext uri="{FF2B5EF4-FFF2-40B4-BE49-F238E27FC236}">
                <a16:creationId xmlns:a16="http://schemas.microsoft.com/office/drawing/2014/main" id="{B0AB6838-59AD-D946-0395-A70385DE38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074169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5125"/>
    </mc:Choice>
    <mc:Fallback xmlns="">
      <p:transition spd="slow" advTm="65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6F3A044-5559-564A-A548-00D7D97E8107}"/>
              </a:ext>
            </a:extLst>
          </p:cNvPr>
          <p:cNvPicPr>
            <a:picLocks noGrp="1" noChangeAspect="1"/>
          </p:cNvPicPr>
          <p:nvPr>
            <p:ph idx="1"/>
          </p:nvPr>
        </p:nvPicPr>
        <p:blipFill>
          <a:blip r:embed="rId4"/>
          <a:srcRect t="6064" b="3574"/>
          <a:stretch>
            <a:fillRect/>
          </a:stretch>
        </p:blipFill>
        <p:spPr>
          <a:xfrm>
            <a:off x="20" y="10"/>
            <a:ext cx="12191979" cy="6857989"/>
          </a:xfrm>
          <a:prstGeom prst="rect">
            <a:avLst/>
          </a:prstGeom>
        </p:spPr>
      </p:pic>
      <p:sp>
        <p:nvSpPr>
          <p:cNvPr id="13" name="Rectangle 12">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753E1E1-DEF5-EA0D-BF76-FDFEDA0E6F17}"/>
              </a:ext>
            </a:extLst>
          </p:cNvPr>
          <p:cNvSpPr>
            <a:spLocks noGrp="1"/>
          </p:cNvSpPr>
          <p:nvPr>
            <p:ph type="title"/>
          </p:nvPr>
        </p:nvSpPr>
        <p:spPr>
          <a:xfrm>
            <a:off x="-406" y="216614"/>
            <a:ext cx="12191980" cy="1212134"/>
          </a:xfrm>
        </p:spPr>
        <p:txBody>
          <a:bodyPr vert="horz" lIns="91440" tIns="45720" rIns="91440" bIns="45720" rtlCol="0" anchor="t">
            <a:normAutofit/>
          </a:bodyPr>
          <a:lstStyle/>
          <a:p>
            <a:r>
              <a:rPr lang="en-US" sz="4400" b="1" kern="1200" dirty="0">
                <a:solidFill>
                  <a:srgbClr val="FFFFFF"/>
                </a:solidFill>
                <a:latin typeface="+mj-lt"/>
                <a:ea typeface="+mj-ea"/>
                <a:cs typeface="+mj-cs"/>
              </a:rPr>
              <a:t>Opinion des gens sur le partage de données </a:t>
            </a: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5930DD95-7DA5-C06B-7C53-1800412D68A3}"/>
              </a:ext>
            </a:extLst>
          </p:cNvPr>
          <p:cNvSpPr txBox="1"/>
          <p:nvPr/>
        </p:nvSpPr>
        <p:spPr>
          <a:xfrm>
            <a:off x="214313" y="1243013"/>
            <a:ext cx="11815762" cy="3416320"/>
          </a:xfrm>
          <a:prstGeom prst="rect">
            <a:avLst/>
          </a:prstGeom>
          <a:noFill/>
        </p:spPr>
        <p:txBody>
          <a:bodyPr wrap="square" rtlCol="0">
            <a:spAutoFit/>
          </a:bodyPr>
          <a:lstStyle/>
          <a:p>
            <a:pPr marL="285750" indent="-285750">
              <a:buFontTx/>
              <a:buChar char="-"/>
            </a:pPr>
            <a:r>
              <a:rPr lang="fr-FR" dirty="0"/>
              <a:t>Même si les gens apprécient la personnalisation, il reste que plusieurs d’entre eux ont réticents à partager leurs données, car ils sont craintifs quant à l’utilisation que les entreprises en feront </a:t>
            </a:r>
          </a:p>
          <a:p>
            <a:pPr marL="285750" indent="-285750">
              <a:buFontTx/>
              <a:buChar char="-"/>
            </a:pPr>
            <a:endParaRPr lang="fr-FR" dirty="0"/>
          </a:p>
          <a:p>
            <a:pPr marL="285750" indent="-285750">
              <a:buFontTx/>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Cela dit, seulement 11% des consommateurs sont très enclins à partager leurs données, même si cela leur garantie une expérience plus personnalisée et qu’une infime partie d’entre eux, soit seulement 2%, n’ont absolument aucun problème à partager leurs informations personnelles avec les marques</a:t>
            </a:r>
            <a:r>
              <a:rPr lang="fr-CA" dirty="0">
                <a:effectLst/>
              </a:rPr>
              <a:t> </a:t>
            </a:r>
          </a:p>
          <a:p>
            <a:pPr marL="285750" indent="-285750">
              <a:buFontTx/>
              <a:buChar char="-"/>
            </a:pPr>
            <a:endParaRPr lang="fr-CA" dirty="0"/>
          </a:p>
          <a:p>
            <a:pPr marL="285750" indent="-285750">
              <a:buFontTx/>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De plus, comme témoignage de cette réticence, dans un article publié sur le site web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Marketingdive</a:t>
            </a:r>
            <a:r>
              <a:rPr lang="fr-CA" sz="1800" dirty="0">
                <a:effectLst/>
                <a:latin typeface="Calibri" panose="020F0502020204030204" pitchFamily="34" charset="0"/>
                <a:ea typeface="Calibri" panose="020F0502020204030204" pitchFamily="34" charset="0"/>
                <a:cs typeface="Times New Roman" panose="02020603050405020304" pitchFamily="18" charset="0"/>
              </a:rPr>
              <a:t>, l’auteur affirme que 57% des consommateurs aux États-Unis seraient prêts à laisser tomber la personnalisation pour protéger leurs données</a:t>
            </a:r>
            <a:r>
              <a:rPr lang="fr-CA" dirty="0">
                <a:effectLst/>
              </a:rPr>
              <a:t> </a:t>
            </a:r>
          </a:p>
          <a:p>
            <a:pPr marL="285750" indent="-285750">
              <a:buFontTx/>
              <a:buChar char="-"/>
            </a:pPr>
            <a:endParaRPr lang="fr-CA" dirty="0"/>
          </a:p>
          <a:p>
            <a:pPr marL="285750" indent="-285750">
              <a:buFontTx/>
              <a:buChar char="-"/>
            </a:pPr>
            <a:r>
              <a:rPr lang="fr-CA" dirty="0">
                <a:latin typeface="Calibri" panose="020F0502020204030204" pitchFamily="34" charset="0"/>
                <a:ea typeface="Calibri" panose="020F0502020204030204" pitchFamily="34" charset="0"/>
                <a:cs typeface="Times New Roman" panose="02020603050405020304" pitchFamily="18" charset="0"/>
              </a:rPr>
              <a:t>De plus, o</a:t>
            </a:r>
            <a:r>
              <a:rPr lang="fr-CA" sz="1800" dirty="0">
                <a:effectLst/>
                <a:latin typeface="Calibri" panose="020F0502020204030204" pitchFamily="34" charset="0"/>
                <a:ea typeface="Calibri" panose="020F0502020204030204" pitchFamily="34" charset="0"/>
                <a:cs typeface="Times New Roman" panose="02020603050405020304" pitchFamily="18" charset="0"/>
              </a:rPr>
              <a:t>n explique que près de 90% des Canadiens croient en l’importance de garder le contrôle sur leurs informations personnelles quand il s’agit d’échanger numériquement avec une marque </a:t>
            </a:r>
            <a:endParaRPr lang="fr-FR" dirty="0"/>
          </a:p>
        </p:txBody>
      </p:sp>
      <p:pic>
        <p:nvPicPr>
          <p:cNvPr id="8" name="Audio 7">
            <a:extLst>
              <a:ext uri="{FF2B5EF4-FFF2-40B4-BE49-F238E27FC236}">
                <a16:creationId xmlns:a16="http://schemas.microsoft.com/office/drawing/2014/main" id="{F8A32751-390A-9D14-378A-980EA45487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0969129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9644"/>
    </mc:Choice>
    <mc:Fallback xmlns="">
      <p:transition spd="slow" advTm="69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4AF4D06-19CD-FF07-4EA7-59D1664733D7}"/>
              </a:ext>
            </a:extLst>
          </p:cNvPr>
          <p:cNvPicPr>
            <a:picLocks noGrp="1" noChangeAspect="1"/>
          </p:cNvPicPr>
          <p:nvPr>
            <p:ph idx="1"/>
          </p:nvPr>
        </p:nvPicPr>
        <p:blipFill>
          <a:blip r:embed="rId4"/>
          <a:srcRect t="6064" b="3574"/>
          <a:stretch>
            <a:fillRect/>
          </a:stretch>
        </p:blipFill>
        <p:spPr>
          <a:xfrm>
            <a:off x="20" y="10"/>
            <a:ext cx="12191979" cy="6857989"/>
          </a:xfrm>
          <a:prstGeom prst="rect">
            <a:avLst/>
          </a:prstGeom>
        </p:spPr>
      </p:pic>
      <p:sp>
        <p:nvSpPr>
          <p:cNvPr id="13" name="Rectangle 12">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1EA408C-F784-06A1-095B-07F9D5BA4934}"/>
              </a:ext>
            </a:extLst>
          </p:cNvPr>
          <p:cNvSpPr>
            <a:spLocks noGrp="1"/>
          </p:cNvSpPr>
          <p:nvPr>
            <p:ph type="title"/>
          </p:nvPr>
        </p:nvSpPr>
        <p:spPr>
          <a:xfrm>
            <a:off x="209550" y="182283"/>
            <a:ext cx="11772900" cy="1203601"/>
          </a:xfrm>
        </p:spPr>
        <p:txBody>
          <a:bodyPr vert="horz" lIns="91440" tIns="45720" rIns="91440" bIns="45720" rtlCol="0" anchor="t">
            <a:normAutofit/>
          </a:bodyPr>
          <a:lstStyle/>
          <a:p>
            <a:r>
              <a:rPr lang="en-US" sz="4800" b="1" kern="1200" dirty="0">
                <a:solidFill>
                  <a:srgbClr val="FFFFFF"/>
                </a:solidFill>
                <a:latin typeface="+mj-lt"/>
                <a:ea typeface="+mj-ea"/>
                <a:cs typeface="+mj-cs"/>
              </a:rPr>
              <a:t>Des </a:t>
            </a:r>
            <a:r>
              <a:rPr lang="en-US" sz="4800" b="1" kern="1200" dirty="0" err="1">
                <a:solidFill>
                  <a:srgbClr val="FFFFFF"/>
                </a:solidFill>
                <a:latin typeface="+mj-lt"/>
                <a:ea typeface="+mj-ea"/>
                <a:cs typeface="+mj-cs"/>
              </a:rPr>
              <a:t>bonnes</a:t>
            </a:r>
            <a:r>
              <a:rPr lang="en-US" sz="4800" b="1" kern="1200" dirty="0">
                <a:solidFill>
                  <a:srgbClr val="FFFFFF"/>
                </a:solidFill>
                <a:latin typeface="+mj-lt"/>
                <a:ea typeface="+mj-ea"/>
                <a:cs typeface="+mj-cs"/>
              </a:rPr>
              <a:t> pratiques </a:t>
            </a:r>
            <a:r>
              <a:rPr lang="en-US" sz="4800" b="1" kern="1200" dirty="0" err="1">
                <a:solidFill>
                  <a:srgbClr val="FFFFFF"/>
                </a:solidFill>
                <a:latin typeface="+mj-lt"/>
                <a:ea typeface="+mj-ea"/>
                <a:cs typeface="+mj-cs"/>
              </a:rPr>
              <a:t>en</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personnalisation</a:t>
            </a:r>
            <a:r>
              <a:rPr lang="en-US" sz="4800" b="1" kern="1200" dirty="0">
                <a:solidFill>
                  <a:srgbClr val="FFFFFF"/>
                </a:solidFill>
                <a:latin typeface="+mj-lt"/>
                <a:ea typeface="+mj-ea"/>
                <a:cs typeface="+mj-cs"/>
              </a:rPr>
              <a:t> </a:t>
            </a: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1607EC1C-B7AB-9D40-D550-BA259DBA6DC5}"/>
              </a:ext>
            </a:extLst>
          </p:cNvPr>
          <p:cNvSpPr txBox="1"/>
          <p:nvPr/>
        </p:nvSpPr>
        <p:spPr>
          <a:xfrm>
            <a:off x="209550" y="1171575"/>
            <a:ext cx="11634788" cy="3416320"/>
          </a:xfrm>
          <a:prstGeom prst="rect">
            <a:avLst/>
          </a:prstGeom>
          <a:noFill/>
        </p:spPr>
        <p:txBody>
          <a:bodyPr wrap="square" rtlCol="0">
            <a:spAutoFit/>
          </a:bodyPr>
          <a:lstStyle/>
          <a:p>
            <a:r>
              <a:rPr lang="fr-FR" dirty="0"/>
              <a:t>- Afin de contrer ce manque de confiance, les organisations peuvent miser sur quelques pratiques</a:t>
            </a:r>
          </a:p>
          <a:p>
            <a:endParaRPr lang="fr-FR" dirty="0"/>
          </a:p>
          <a:p>
            <a:r>
              <a:rPr lang="fr-FR" dirty="0"/>
              <a:t>- Faire preuve de transparence dans l’utilisation des données, </a:t>
            </a:r>
            <a:r>
              <a:rPr lang="fr-CA" sz="1800" dirty="0">
                <a:effectLst/>
                <a:latin typeface="Calibri" panose="020F0502020204030204" pitchFamily="34" charset="0"/>
                <a:ea typeface="Calibri" panose="020F0502020204030204" pitchFamily="34" charset="0"/>
                <a:cs typeface="Times New Roman" panose="02020603050405020304" pitchFamily="18" charset="0"/>
              </a:rPr>
              <a:t>c’est-à-dire d’informer les consommateurs des données qui seront utilisées afin de leur permettre de faire un choix plus éclairé à savoir s’ils désirent partager ces informations ou non</a:t>
            </a:r>
          </a:p>
          <a:p>
            <a:endParaRPr lang="fr-CA" dirty="0">
              <a:latin typeface="Calibri" panose="020F0502020204030204" pitchFamily="34" charset="0"/>
              <a:cs typeface="Times New Roman" panose="02020603050405020304" pitchFamily="18" charset="0"/>
            </a:endParaRPr>
          </a:p>
          <a:p>
            <a:pPr marL="285750" indent="-285750">
              <a:buFontTx/>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La notion de confidentialité des données est aussi primordiale. En effet, les entreprises recueillant des données tierces doivent s’assurer qu’elles sont stockées de manière sécurisée pour qu’elles ne tombent pas dans de mauvaises mains</a:t>
            </a:r>
            <a:r>
              <a:rPr lang="fr-CA" dirty="0">
                <a:effectLst/>
              </a:rPr>
              <a:t> </a:t>
            </a:r>
          </a:p>
          <a:p>
            <a:pPr marL="285750" indent="-285750">
              <a:buFontTx/>
              <a:buChar char="-"/>
            </a:pPr>
            <a:endParaRPr lang="fr-CA" dirty="0"/>
          </a:p>
          <a:p>
            <a:pPr marL="285750" indent="-285750">
              <a:buFontTx/>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Bien-entendu, il est aussi très important d’obtenir le consentement des individus afin de recueillir leurs données. En effet, les consommateurs doivent donner leur accord et savoir quand, ainsi que comment leurs données seront utilisées, sans quoi la notion de confiance peut être brisée</a:t>
            </a:r>
            <a:r>
              <a:rPr lang="fr-CA" dirty="0">
                <a:effectLst/>
              </a:rPr>
              <a:t> </a:t>
            </a:r>
            <a:endParaRPr lang="fr-FR" dirty="0"/>
          </a:p>
        </p:txBody>
      </p:sp>
      <p:pic>
        <p:nvPicPr>
          <p:cNvPr id="8" name="Audio 7">
            <a:extLst>
              <a:ext uri="{FF2B5EF4-FFF2-40B4-BE49-F238E27FC236}">
                <a16:creationId xmlns:a16="http://schemas.microsoft.com/office/drawing/2014/main" id="{96836740-DFCA-F827-BB07-3DDB525241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9221642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2982"/>
    </mc:Choice>
    <mc:Fallback xmlns="">
      <p:transition spd="slow" advTm="62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BE14129-6741-DD72-496D-8150AA54C9B8}"/>
              </a:ext>
            </a:extLst>
          </p:cNvPr>
          <p:cNvPicPr>
            <a:picLocks noGrp="1" noChangeAspect="1"/>
          </p:cNvPicPr>
          <p:nvPr>
            <p:ph idx="1"/>
          </p:nvPr>
        </p:nvPicPr>
        <p:blipFill>
          <a:blip r:embed="rId4"/>
          <a:srcRect t="6064" b="3574"/>
          <a:stretch>
            <a:fillRect/>
          </a:stretch>
        </p:blipFill>
        <p:spPr>
          <a:xfrm>
            <a:off x="20" y="10"/>
            <a:ext cx="12191979" cy="6857989"/>
          </a:xfrm>
          <a:prstGeom prst="rect">
            <a:avLst/>
          </a:prstGeom>
        </p:spPr>
      </p:pic>
      <p:sp>
        <p:nvSpPr>
          <p:cNvPr id="13" name="Rectangle 12">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73F078-D750-C963-891B-55248691BE19}"/>
              </a:ext>
            </a:extLst>
          </p:cNvPr>
          <p:cNvSpPr>
            <a:spLocks noGrp="1"/>
          </p:cNvSpPr>
          <p:nvPr>
            <p:ph type="title"/>
          </p:nvPr>
        </p:nvSpPr>
        <p:spPr>
          <a:xfrm>
            <a:off x="640079" y="914401"/>
            <a:ext cx="11347133" cy="1082394"/>
          </a:xfrm>
        </p:spPr>
        <p:txBody>
          <a:bodyPr vert="horz" lIns="91440" tIns="45720" rIns="91440" bIns="45720" rtlCol="0" anchor="t">
            <a:normAutofit/>
          </a:bodyPr>
          <a:lstStyle/>
          <a:p>
            <a:r>
              <a:rPr lang="en-US" sz="5400" b="1" kern="1200" dirty="0">
                <a:solidFill>
                  <a:srgbClr val="FFFFFF"/>
                </a:solidFill>
                <a:latin typeface="+mj-lt"/>
                <a:ea typeface="+mj-ea"/>
                <a:cs typeface="+mj-cs"/>
              </a:rPr>
              <a:t>Conclusion</a:t>
            </a: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313F339E-155E-F35A-C21D-00F4B8E1FC0C}"/>
              </a:ext>
            </a:extLst>
          </p:cNvPr>
          <p:cNvSpPr txBox="1"/>
          <p:nvPr/>
        </p:nvSpPr>
        <p:spPr>
          <a:xfrm>
            <a:off x="640079" y="1996795"/>
            <a:ext cx="11061384" cy="3477875"/>
          </a:xfrm>
          <a:prstGeom prst="rect">
            <a:avLst/>
          </a:prstGeom>
          <a:noFill/>
        </p:spPr>
        <p:txBody>
          <a:bodyPr wrap="square" rtlCol="0">
            <a:spAutoFit/>
          </a:bodyPr>
          <a:lstStyle/>
          <a:p>
            <a:r>
              <a:rPr lang="fr-CA" sz="2000" dirty="0">
                <a:effectLst/>
                <a:latin typeface="Calibri" panose="020F0502020204030204" pitchFamily="34" charset="0"/>
                <a:ea typeface="Calibri" panose="020F0502020204030204" pitchFamily="34" charset="0"/>
                <a:cs typeface="Times New Roman" panose="02020603050405020304" pitchFamily="18" charset="0"/>
              </a:rPr>
              <a:t>En somme, je dirais qu’une grande partie de la population apprécie avoir accès à une offre bien personnalisée, puisqu’elle rejoint directement leurs besoins et désirs. </a:t>
            </a:r>
          </a:p>
          <a:p>
            <a:endParaRPr lang="fr-CA" sz="2000" dirty="0">
              <a:effectLst/>
              <a:latin typeface="Calibri" panose="020F0502020204030204" pitchFamily="34" charset="0"/>
              <a:ea typeface="Calibri" panose="020F0502020204030204" pitchFamily="34" charset="0"/>
              <a:cs typeface="Times New Roman" panose="02020603050405020304" pitchFamily="18" charset="0"/>
            </a:endParaRPr>
          </a:p>
          <a:p>
            <a:r>
              <a:rPr lang="fr-CA" sz="2000" dirty="0">
                <a:effectLst/>
                <a:latin typeface="Calibri" panose="020F0502020204030204" pitchFamily="34" charset="0"/>
                <a:ea typeface="Calibri" panose="020F0502020204030204" pitchFamily="34" charset="0"/>
                <a:cs typeface="Times New Roman" panose="02020603050405020304" pitchFamily="18" charset="0"/>
              </a:rPr>
              <a:t>Cependant, un certain paradoxe est présent, car plusieurs de ces mêmes personnes ne sont pas prêts à partager leurs données. </a:t>
            </a:r>
            <a:r>
              <a:rPr lang="fr-CA" sz="2000" dirty="0">
                <a:latin typeface="Calibri" panose="020F0502020204030204" pitchFamily="34" charset="0"/>
                <a:ea typeface="Calibri" panose="020F0502020204030204" pitchFamily="34" charset="0"/>
                <a:cs typeface="Times New Roman" panose="02020603050405020304" pitchFamily="18" charset="0"/>
              </a:rPr>
              <a:t>En effet,</a:t>
            </a:r>
            <a:r>
              <a:rPr lang="fr-CA" sz="2000" dirty="0">
                <a:effectLst/>
                <a:latin typeface="Calibri" panose="020F0502020204030204" pitchFamily="34" charset="0"/>
                <a:ea typeface="Calibri" panose="020F0502020204030204" pitchFamily="34" charset="0"/>
                <a:cs typeface="Times New Roman" panose="02020603050405020304" pitchFamily="18" charset="0"/>
              </a:rPr>
              <a:t> il reste qu’une bonne partie de la population est encore craintive à l’idée de partager ses données personnelles dans le but de bénéficier d’une expérience personnalisée. </a:t>
            </a:r>
          </a:p>
          <a:p>
            <a:endParaRPr lang="fr-CA" sz="2000" dirty="0">
              <a:effectLst/>
              <a:latin typeface="Calibri" panose="020F0502020204030204" pitchFamily="34" charset="0"/>
              <a:ea typeface="Calibri" panose="020F0502020204030204" pitchFamily="34" charset="0"/>
              <a:cs typeface="Times New Roman" panose="02020603050405020304" pitchFamily="18" charset="0"/>
            </a:endParaRPr>
          </a:p>
          <a:p>
            <a:r>
              <a:rPr lang="fr-CA" sz="2000" dirty="0">
                <a:effectLst/>
                <a:latin typeface="Calibri" panose="020F0502020204030204" pitchFamily="34" charset="0"/>
                <a:ea typeface="Calibri" panose="020F0502020204030204" pitchFamily="34" charset="0"/>
                <a:cs typeface="Times New Roman" panose="02020603050405020304" pitchFamily="18" charset="0"/>
              </a:rPr>
              <a:t>Bien-entendu, ce n’est pas le cas de tout le monde, mais il reste encore bien des gens qui sont réticents à divulguer des informations de peur que cela contrevienne à l’équilibre de leur vie privée</a:t>
            </a:r>
            <a:r>
              <a:rPr lang="fr-CA" sz="2000" dirty="0">
                <a:effectLst/>
              </a:rPr>
              <a:t> </a:t>
            </a:r>
          </a:p>
          <a:p>
            <a:endParaRPr lang="fr-CA" sz="2000" dirty="0">
              <a:effectLst/>
            </a:endParaRPr>
          </a:p>
          <a:p>
            <a:r>
              <a:rPr lang="fr-CA" sz="2000" dirty="0"/>
              <a:t>C’est donc aux entreprises à adopter des stratégies leur permettant de réduire cette inquiétude</a:t>
            </a:r>
            <a:endParaRPr lang="fr-FR" sz="2000" dirty="0"/>
          </a:p>
        </p:txBody>
      </p:sp>
      <p:pic>
        <p:nvPicPr>
          <p:cNvPr id="8" name="Audio 7">
            <a:extLst>
              <a:ext uri="{FF2B5EF4-FFF2-40B4-BE49-F238E27FC236}">
                <a16:creationId xmlns:a16="http://schemas.microsoft.com/office/drawing/2014/main" id="{7B62D5CF-D4F0-6D71-E7D2-C2F08A73B2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467294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2658"/>
    </mc:Choice>
    <mc:Fallback xmlns="">
      <p:transition spd="slow" advTm="426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163</TotalTime>
  <Words>724</Words>
  <Application>Microsoft Macintosh PowerPoint</Application>
  <PresentationFormat>Grand écran</PresentationFormat>
  <Paragraphs>39</Paragraphs>
  <Slides>6</Slides>
  <Notes>0</Notes>
  <HiddenSlides>0</HiddenSlides>
  <MMClips>6</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Grandview Display</vt:lpstr>
      <vt:lpstr>DashVTI</vt:lpstr>
      <vt:lpstr>Les consommateurs sont-ils prêts à sacrifier une partie de leur vie privée en échange d’une expérience plus personnalisée  </vt:lpstr>
      <vt:lpstr>En quoi consiste la personnalisation </vt:lpstr>
      <vt:lpstr>Les avis des consommateurs sur la personnalisation</vt:lpstr>
      <vt:lpstr>Opinion des gens sur le partage de données </vt:lpstr>
      <vt:lpstr>Des bonnes pratiques en personnalisation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St-Pierre Raphaël</dc:creator>
  <cp:lastModifiedBy>St-Pierre Raphaël</cp:lastModifiedBy>
  <cp:revision>11</cp:revision>
  <dcterms:created xsi:type="dcterms:W3CDTF">2026-03-04T04:07:49Z</dcterms:created>
  <dcterms:modified xsi:type="dcterms:W3CDTF">2026-03-04T07:56:54Z</dcterms:modified>
</cp:coreProperties>
</file>